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lear Sans Medium" panose="020B0604020202020204" charset="0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Bold" panose="020B0604020202020204" charset="0"/>
      <p:regular r:id="rId15"/>
    </p:embeddedFont>
    <p:embeddedFont>
      <p:font typeface="Poppins Bold" panose="020B0604020202020204" charset="0"/>
      <p:regular r:id="rId16"/>
    </p:embeddedFont>
    <p:embeddedFont>
      <p:font typeface="Questrial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3994425" y="2547794"/>
            <a:ext cx="925811" cy="723816"/>
          </a:xfrm>
          <a:custGeom>
            <a:avLst/>
            <a:gdLst/>
            <a:ahLst/>
            <a:cxnLst/>
            <a:rect l="l" t="t" r="r" b="b"/>
            <a:pathLst>
              <a:path w="925811" h="723816">
                <a:moveTo>
                  <a:pt x="0" y="0"/>
                </a:moveTo>
                <a:lnTo>
                  <a:pt x="925811" y="0"/>
                </a:lnTo>
                <a:lnTo>
                  <a:pt x="925811" y="723815"/>
                </a:lnTo>
                <a:lnTo>
                  <a:pt x="0" y="723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67764" y="7015391"/>
            <a:ext cx="925811" cy="723816"/>
          </a:xfrm>
          <a:custGeom>
            <a:avLst/>
            <a:gdLst/>
            <a:ahLst/>
            <a:cxnLst/>
            <a:rect l="l" t="t" r="r" b="b"/>
            <a:pathLst>
              <a:path w="925811" h="723816">
                <a:moveTo>
                  <a:pt x="0" y="0"/>
                </a:moveTo>
                <a:lnTo>
                  <a:pt x="925811" y="0"/>
                </a:lnTo>
                <a:lnTo>
                  <a:pt x="925811" y="723815"/>
                </a:lnTo>
                <a:lnTo>
                  <a:pt x="0" y="7238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30669" y="1954156"/>
            <a:ext cx="9879410" cy="243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2"/>
              </a:lnSpc>
            </a:pPr>
            <a:r>
              <a:rPr lang="en-US" sz="14523" b="1" spc="136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Activity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8472" y="3747307"/>
            <a:ext cx="2852289" cy="181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77"/>
              </a:lnSpc>
            </a:pPr>
            <a:r>
              <a:rPr lang="en-US" sz="11526" b="1" spc="1083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57331" y="8754023"/>
            <a:ext cx="2815082" cy="50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6"/>
              </a:lnSpc>
            </a:pPr>
            <a:r>
              <a:rPr lang="en-US" sz="3269" b="1" spc="3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M3 works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31848" y="3642691"/>
            <a:ext cx="3537518" cy="397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47"/>
              </a:lnSpc>
            </a:pPr>
            <a:r>
              <a:rPr lang="en-US" sz="24003" b="1" spc="225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26922" y="5589920"/>
            <a:ext cx="5883157" cy="149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1"/>
              </a:lnSpc>
            </a:pPr>
            <a:r>
              <a:rPr lang="en-US" sz="9610" b="1" spc="90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17513" y="-4343522"/>
            <a:ext cx="10223869" cy="8423647"/>
            <a:chOff x="0" y="0"/>
            <a:chExt cx="98650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504" cy="812800"/>
            </a:xfrm>
            <a:custGeom>
              <a:avLst/>
              <a:gdLst/>
              <a:ahLst/>
              <a:cxnLst/>
              <a:rect l="l" t="t" r="r" b="b"/>
              <a:pathLst>
                <a:path w="986504" h="812800">
                  <a:moveTo>
                    <a:pt x="493252" y="0"/>
                  </a:moveTo>
                  <a:cubicBezTo>
                    <a:pt x="220836" y="0"/>
                    <a:pt x="0" y="181951"/>
                    <a:pt x="0" y="406400"/>
                  </a:cubicBezTo>
                  <a:cubicBezTo>
                    <a:pt x="0" y="630849"/>
                    <a:pt x="220836" y="812800"/>
                    <a:pt x="493252" y="812800"/>
                  </a:cubicBezTo>
                  <a:cubicBezTo>
                    <a:pt x="765668" y="812800"/>
                    <a:pt x="986504" y="630849"/>
                    <a:pt x="986504" y="406400"/>
                  </a:cubicBezTo>
                  <a:cubicBezTo>
                    <a:pt x="986504" y="181951"/>
                    <a:pt x="765668" y="0"/>
                    <a:pt x="4932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gradFill>
                <a:gsLst>
                  <a:gs pos="0">
                    <a:srgbClr val="CAC6C6">
                      <a:alpha val="100000"/>
                    </a:srgbClr>
                  </a:gs>
                  <a:gs pos="100000">
                    <a:srgbClr val="64646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92485" y="28575"/>
              <a:ext cx="801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52505" y="2832720"/>
            <a:ext cx="11429382" cy="102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1"/>
              </a:lnSpc>
            </a:pPr>
            <a:r>
              <a:rPr lang="en-US" sz="6163" b="1" spc="5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M3 WORKS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2505" y="3916984"/>
            <a:ext cx="11701808" cy="103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1"/>
              </a:lnSpc>
            </a:pPr>
            <a:r>
              <a:rPr lang="en-US" sz="6163" b="1" spc="579">
                <a:solidFill>
                  <a:srgbClr val="A8AAA6"/>
                </a:solidFill>
                <a:latin typeface="Poppins Bold"/>
                <a:ea typeface="Poppins Bold"/>
                <a:cs typeface="Poppins Bold"/>
                <a:sym typeface="Poppins Bold"/>
              </a:rPr>
              <a:t>KITA KO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2505" y="4935298"/>
            <a:ext cx="14567789" cy="139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6"/>
              </a:lnSpc>
            </a:pPr>
            <a:r>
              <a:rPr lang="en-US" sz="3619">
                <a:solidFill>
                  <a:srgbClr val="CAD6DE"/>
                </a:solidFill>
                <a:latin typeface="Montserrat"/>
                <a:ea typeface="Montserrat"/>
                <a:cs typeface="Montserrat"/>
                <a:sym typeface="Montserrat"/>
              </a:rPr>
              <a:t>With Kita Ko, you’re not just building an app —you’re helping users see, understand, and take control of their income.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78867" y="0"/>
            <a:ext cx="2709133" cy="10287000"/>
            <a:chOff x="0" y="0"/>
            <a:chExt cx="419716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716" cy="1593725"/>
            </a:xfrm>
            <a:custGeom>
              <a:avLst/>
              <a:gdLst/>
              <a:ahLst/>
              <a:cxnLst/>
              <a:rect l="l" t="t" r="r" b="b"/>
              <a:pathLst>
                <a:path w="419716" h="1593725">
                  <a:moveTo>
                    <a:pt x="0" y="0"/>
                  </a:moveTo>
                  <a:lnTo>
                    <a:pt x="419716" y="0"/>
                  </a:lnTo>
                  <a:lnTo>
                    <a:pt x="41971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0824" r="-41910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2709133" cy="10287000"/>
            <a:chOff x="0" y="0"/>
            <a:chExt cx="419716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9716" cy="1593725"/>
            </a:xfrm>
            <a:custGeom>
              <a:avLst/>
              <a:gdLst/>
              <a:ahLst/>
              <a:cxnLst/>
              <a:rect l="l" t="t" r="r" b="b"/>
              <a:pathLst>
                <a:path w="419716" h="1593725">
                  <a:moveTo>
                    <a:pt x="0" y="0"/>
                  </a:moveTo>
                  <a:lnTo>
                    <a:pt x="419716" y="0"/>
                  </a:lnTo>
                  <a:lnTo>
                    <a:pt x="41971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236038" r="-23603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174933" y="4532200"/>
            <a:ext cx="2995065" cy="4064732"/>
            <a:chOff x="0" y="0"/>
            <a:chExt cx="788824" cy="10705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8824" cy="1070547"/>
            </a:xfrm>
            <a:custGeom>
              <a:avLst/>
              <a:gdLst/>
              <a:ahLst/>
              <a:cxnLst/>
              <a:rect l="l" t="t" r="r" b="b"/>
              <a:pathLst>
                <a:path w="788824" h="1070547">
                  <a:moveTo>
                    <a:pt x="0" y="0"/>
                  </a:moveTo>
                  <a:lnTo>
                    <a:pt x="788824" y="0"/>
                  </a:lnTo>
                  <a:lnTo>
                    <a:pt x="788824" y="1070547"/>
                  </a:lnTo>
                  <a:lnTo>
                    <a:pt x="0" y="1070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788824" cy="1070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46688" y="4532200"/>
            <a:ext cx="2995065" cy="4064732"/>
            <a:chOff x="0" y="0"/>
            <a:chExt cx="788824" cy="10705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8824" cy="1070547"/>
            </a:xfrm>
            <a:custGeom>
              <a:avLst/>
              <a:gdLst/>
              <a:ahLst/>
              <a:cxnLst/>
              <a:rect l="l" t="t" r="r" b="b"/>
              <a:pathLst>
                <a:path w="788824" h="1070547">
                  <a:moveTo>
                    <a:pt x="0" y="0"/>
                  </a:moveTo>
                  <a:lnTo>
                    <a:pt x="788824" y="0"/>
                  </a:lnTo>
                  <a:lnTo>
                    <a:pt x="788824" y="1070547"/>
                  </a:lnTo>
                  <a:lnTo>
                    <a:pt x="0" y="1070547"/>
                  </a:ln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788824" cy="1070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18002" y="4532200"/>
            <a:ext cx="2995065" cy="4064732"/>
            <a:chOff x="0" y="0"/>
            <a:chExt cx="788824" cy="10957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8824" cy="1095700"/>
            </a:xfrm>
            <a:custGeom>
              <a:avLst/>
              <a:gdLst/>
              <a:ahLst/>
              <a:cxnLst/>
              <a:rect l="l" t="t" r="r" b="b"/>
              <a:pathLst>
                <a:path w="788824" h="1095700">
                  <a:moveTo>
                    <a:pt x="0" y="0"/>
                  </a:moveTo>
                  <a:lnTo>
                    <a:pt x="788824" y="0"/>
                  </a:lnTo>
                  <a:lnTo>
                    <a:pt x="788824" y="1095700"/>
                  </a:lnTo>
                  <a:lnTo>
                    <a:pt x="0" y="1095700"/>
                  </a:ln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788824" cy="1095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174933" y="4532200"/>
            <a:ext cx="2995504" cy="4064732"/>
          </a:xfrm>
          <a:custGeom>
            <a:avLst/>
            <a:gdLst/>
            <a:ahLst/>
            <a:cxnLst/>
            <a:rect l="l" t="t" r="r" b="b"/>
            <a:pathLst>
              <a:path w="2995504" h="4064732">
                <a:moveTo>
                  <a:pt x="0" y="0"/>
                </a:moveTo>
                <a:lnTo>
                  <a:pt x="2995505" y="0"/>
                </a:lnTo>
                <a:lnTo>
                  <a:pt x="2995505" y="4064731"/>
                </a:lnTo>
                <a:lnTo>
                  <a:pt x="0" y="4064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17" r="-16771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3370097" y="1537669"/>
            <a:ext cx="11547807" cy="2241408"/>
            <a:chOff x="0" y="0"/>
            <a:chExt cx="15397076" cy="298854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6200"/>
              <a:ext cx="15397076" cy="1947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000"/>
                </a:lnSpc>
              </a:pPr>
              <a:r>
                <a:rPr lang="en-US" sz="10000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Meet the Members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458031"/>
              <a:ext cx="15397076" cy="530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800" b="1">
                  <a:solidFill>
                    <a:srgbClr val="FFFFFF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M3 WORKS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174933" y="8843882"/>
            <a:ext cx="2964143" cy="29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9"/>
              </a:lnSpc>
              <a:spcBef>
                <a:spcPct val="0"/>
              </a:spcBef>
            </a:pPr>
            <a:r>
              <a:rPr lang="en-US" sz="2045" b="1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DARYLL DAVE R. MASAPA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23546" y="8843882"/>
            <a:ext cx="130625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9"/>
              </a:lnSpc>
              <a:spcBef>
                <a:spcPct val="0"/>
              </a:spcBef>
            </a:pPr>
            <a:r>
              <a:rPr lang="en-US" sz="2045" b="1" dirty="0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UNKNOWN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85155" y="8843882"/>
            <a:ext cx="1091681" cy="29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9"/>
              </a:lnSpc>
              <a:spcBef>
                <a:spcPct val="0"/>
              </a:spcBef>
            </a:pPr>
            <a:r>
              <a:rPr lang="en-US" sz="2045" b="1">
                <a:solidFill>
                  <a:srgbClr val="FFFFFF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UNKOWN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3932" y="-7979953"/>
            <a:ext cx="16683574" cy="13745924"/>
            <a:chOff x="0" y="0"/>
            <a:chExt cx="98650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504" cy="812800"/>
            </a:xfrm>
            <a:custGeom>
              <a:avLst/>
              <a:gdLst/>
              <a:ahLst/>
              <a:cxnLst/>
              <a:rect l="l" t="t" r="r" b="b"/>
              <a:pathLst>
                <a:path w="986504" h="812800">
                  <a:moveTo>
                    <a:pt x="493252" y="0"/>
                  </a:moveTo>
                  <a:cubicBezTo>
                    <a:pt x="220836" y="0"/>
                    <a:pt x="0" y="181951"/>
                    <a:pt x="0" y="406400"/>
                  </a:cubicBezTo>
                  <a:cubicBezTo>
                    <a:pt x="0" y="630849"/>
                    <a:pt x="220836" y="812800"/>
                    <a:pt x="493252" y="812800"/>
                  </a:cubicBezTo>
                  <a:cubicBezTo>
                    <a:pt x="765668" y="812800"/>
                    <a:pt x="986504" y="630849"/>
                    <a:pt x="986504" y="406400"/>
                  </a:cubicBezTo>
                  <a:cubicBezTo>
                    <a:pt x="986504" y="181951"/>
                    <a:pt x="765668" y="0"/>
                    <a:pt x="4932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gradFill>
                <a:gsLst>
                  <a:gs pos="0">
                    <a:srgbClr val="CAC6C6">
                      <a:alpha val="100000"/>
                    </a:srgbClr>
                  </a:gs>
                  <a:gs pos="100000">
                    <a:srgbClr val="64646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92485" y="28575"/>
              <a:ext cx="801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60519" y="1025639"/>
            <a:ext cx="1055766" cy="105576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12867" y="4898168"/>
            <a:ext cx="1055766" cy="10557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54603" y="5180276"/>
            <a:ext cx="1055766" cy="105576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13826" y="3681681"/>
            <a:ext cx="1055766" cy="105576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00545" y="354883"/>
            <a:ext cx="3032982" cy="3032982"/>
          </a:xfrm>
          <a:custGeom>
            <a:avLst/>
            <a:gdLst/>
            <a:ahLst/>
            <a:cxnLst/>
            <a:rect l="l" t="t" r="r" b="b"/>
            <a:pathLst>
              <a:path w="3032982" h="3032982">
                <a:moveTo>
                  <a:pt x="0" y="0"/>
                </a:moveTo>
                <a:lnTo>
                  <a:pt x="3032983" y="0"/>
                </a:lnTo>
                <a:lnTo>
                  <a:pt x="3032983" y="3032983"/>
                </a:lnTo>
                <a:lnTo>
                  <a:pt x="0" y="303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673861" y="4509481"/>
            <a:ext cx="3032982" cy="3032982"/>
          </a:xfrm>
          <a:custGeom>
            <a:avLst/>
            <a:gdLst/>
            <a:ahLst/>
            <a:cxnLst/>
            <a:rect l="l" t="t" r="r" b="b"/>
            <a:pathLst>
              <a:path w="3032982" h="3032982">
                <a:moveTo>
                  <a:pt x="0" y="0"/>
                </a:moveTo>
                <a:lnTo>
                  <a:pt x="3032982" y="0"/>
                </a:lnTo>
                <a:lnTo>
                  <a:pt x="3032982" y="3032982"/>
                </a:lnTo>
                <a:lnTo>
                  <a:pt x="0" y="303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465994" y="1176581"/>
            <a:ext cx="3032982" cy="3032982"/>
          </a:xfrm>
          <a:custGeom>
            <a:avLst/>
            <a:gdLst/>
            <a:ahLst/>
            <a:cxnLst/>
            <a:rect l="l" t="t" r="r" b="b"/>
            <a:pathLst>
              <a:path w="3032982" h="3032982">
                <a:moveTo>
                  <a:pt x="0" y="0"/>
                </a:moveTo>
                <a:lnTo>
                  <a:pt x="3032983" y="0"/>
                </a:lnTo>
                <a:lnTo>
                  <a:pt x="3032983" y="3032983"/>
                </a:lnTo>
                <a:lnTo>
                  <a:pt x="0" y="3032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226318" y="1176581"/>
            <a:ext cx="3032982" cy="3032982"/>
          </a:xfrm>
          <a:custGeom>
            <a:avLst/>
            <a:gdLst/>
            <a:ahLst/>
            <a:cxnLst/>
            <a:rect l="l" t="t" r="r" b="b"/>
            <a:pathLst>
              <a:path w="3032982" h="3032982">
                <a:moveTo>
                  <a:pt x="0" y="0"/>
                </a:moveTo>
                <a:lnTo>
                  <a:pt x="3032982" y="0"/>
                </a:lnTo>
                <a:lnTo>
                  <a:pt x="3032982" y="3032983"/>
                </a:lnTo>
                <a:lnTo>
                  <a:pt x="0" y="3032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370775" y="1111337"/>
            <a:ext cx="1235253" cy="76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25182" y="4984413"/>
            <a:ext cx="1235253" cy="75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64859" y="5302226"/>
            <a:ext cx="1235253" cy="75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24082" y="3767926"/>
            <a:ext cx="1235253" cy="75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83261" y="6798017"/>
            <a:ext cx="5086580" cy="1427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1"/>
              </a:lnSpc>
            </a:pPr>
            <a:r>
              <a:rPr lang="en-US" sz="8599" b="1" spc="8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Draft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83261" y="8310927"/>
            <a:ext cx="7431431" cy="142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1"/>
              </a:lnSpc>
            </a:pPr>
            <a:r>
              <a:rPr lang="en-US" sz="8599" b="1" spc="808">
                <a:solidFill>
                  <a:srgbClr val="919191"/>
                </a:solidFill>
                <a:latin typeface="Poppins Bold"/>
                <a:ea typeface="Poppins Bold"/>
                <a:cs typeface="Poppins Bold"/>
                <a:sym typeface="Poppins Bold"/>
              </a:rPr>
              <a:t>Team Logo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70775" y="-7791991"/>
            <a:ext cx="16683574" cy="13745924"/>
            <a:chOff x="0" y="0"/>
            <a:chExt cx="98650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504" cy="812800"/>
            </a:xfrm>
            <a:custGeom>
              <a:avLst/>
              <a:gdLst/>
              <a:ahLst/>
              <a:cxnLst/>
              <a:rect l="l" t="t" r="r" b="b"/>
              <a:pathLst>
                <a:path w="986504" h="812800">
                  <a:moveTo>
                    <a:pt x="493252" y="0"/>
                  </a:moveTo>
                  <a:cubicBezTo>
                    <a:pt x="220836" y="0"/>
                    <a:pt x="0" y="181951"/>
                    <a:pt x="0" y="406400"/>
                  </a:cubicBezTo>
                  <a:cubicBezTo>
                    <a:pt x="0" y="630849"/>
                    <a:pt x="220836" y="812800"/>
                    <a:pt x="493252" y="812800"/>
                  </a:cubicBezTo>
                  <a:cubicBezTo>
                    <a:pt x="765668" y="812800"/>
                    <a:pt x="986504" y="630849"/>
                    <a:pt x="986504" y="406400"/>
                  </a:cubicBezTo>
                  <a:cubicBezTo>
                    <a:pt x="986504" y="181951"/>
                    <a:pt x="765668" y="0"/>
                    <a:pt x="4932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gradFill>
                <a:gsLst>
                  <a:gs pos="0">
                    <a:srgbClr val="CAC6C6">
                      <a:alpha val="100000"/>
                    </a:srgbClr>
                  </a:gs>
                  <a:gs pos="100000">
                    <a:srgbClr val="64646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92485" y="28575"/>
              <a:ext cx="801534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60519" y="1025679"/>
            <a:ext cx="1055766" cy="105576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12867" y="4898168"/>
            <a:ext cx="1055766" cy="10557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54603" y="5180276"/>
            <a:ext cx="1055766" cy="105576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13826" y="3681681"/>
            <a:ext cx="1055766" cy="105576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23471" y="418500"/>
            <a:ext cx="2905749" cy="2905749"/>
          </a:xfrm>
          <a:custGeom>
            <a:avLst/>
            <a:gdLst/>
            <a:ahLst/>
            <a:cxnLst/>
            <a:rect l="l" t="t" r="r" b="b"/>
            <a:pathLst>
              <a:path w="2905749" h="2905749">
                <a:moveTo>
                  <a:pt x="0" y="0"/>
                </a:moveTo>
                <a:lnTo>
                  <a:pt x="2905748" y="0"/>
                </a:lnTo>
                <a:lnTo>
                  <a:pt x="2905748" y="2905749"/>
                </a:lnTo>
                <a:lnTo>
                  <a:pt x="0" y="2905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535528" y="4255285"/>
            <a:ext cx="2905749" cy="2905749"/>
          </a:xfrm>
          <a:custGeom>
            <a:avLst/>
            <a:gdLst/>
            <a:ahLst/>
            <a:cxnLst/>
            <a:rect l="l" t="t" r="r" b="b"/>
            <a:pathLst>
              <a:path w="2905749" h="2905749">
                <a:moveTo>
                  <a:pt x="0" y="0"/>
                </a:moveTo>
                <a:lnTo>
                  <a:pt x="2905748" y="0"/>
                </a:lnTo>
                <a:lnTo>
                  <a:pt x="2905748" y="2905748"/>
                </a:lnTo>
                <a:lnTo>
                  <a:pt x="0" y="2905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529611" y="1430445"/>
            <a:ext cx="2905749" cy="2905749"/>
          </a:xfrm>
          <a:custGeom>
            <a:avLst/>
            <a:gdLst/>
            <a:ahLst/>
            <a:cxnLst/>
            <a:rect l="l" t="t" r="r" b="b"/>
            <a:pathLst>
              <a:path w="2905749" h="2905749">
                <a:moveTo>
                  <a:pt x="0" y="0"/>
                </a:moveTo>
                <a:lnTo>
                  <a:pt x="2905749" y="0"/>
                </a:lnTo>
                <a:lnTo>
                  <a:pt x="2905749" y="2905748"/>
                </a:lnTo>
                <a:lnTo>
                  <a:pt x="0" y="2905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287875" y="1430445"/>
            <a:ext cx="2905749" cy="2905749"/>
          </a:xfrm>
          <a:custGeom>
            <a:avLst/>
            <a:gdLst/>
            <a:ahLst/>
            <a:cxnLst/>
            <a:rect l="l" t="t" r="r" b="b"/>
            <a:pathLst>
              <a:path w="2905749" h="2905749">
                <a:moveTo>
                  <a:pt x="0" y="0"/>
                </a:moveTo>
                <a:lnTo>
                  <a:pt x="2905749" y="0"/>
                </a:lnTo>
                <a:lnTo>
                  <a:pt x="2905749" y="2905748"/>
                </a:lnTo>
                <a:lnTo>
                  <a:pt x="0" y="2905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295168" y="2380092"/>
            <a:ext cx="3386468" cy="35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Assessment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81621" y="6250280"/>
            <a:ext cx="2718257" cy="35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9252" y="6534690"/>
            <a:ext cx="3386468" cy="35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Roadmap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48475" y="5036094"/>
            <a:ext cx="3386468" cy="35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70775" y="1111924"/>
            <a:ext cx="1235253" cy="75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123123" y="4984413"/>
            <a:ext cx="1235253" cy="75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64859" y="5266521"/>
            <a:ext cx="1235253" cy="75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24082" y="3767926"/>
            <a:ext cx="1235253" cy="75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</a:pPr>
            <a:r>
              <a:rPr lang="en-US" sz="4185" b="1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77949" y="7046733"/>
            <a:ext cx="8088555" cy="137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44"/>
              </a:lnSpc>
            </a:pPr>
            <a:r>
              <a:rPr lang="en-US" sz="8315" b="1" spc="78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logo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77949" y="8307727"/>
            <a:ext cx="8281351" cy="1373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44"/>
              </a:lnSpc>
            </a:pPr>
            <a:r>
              <a:rPr lang="en-US" sz="8315" b="1" spc="781">
                <a:solidFill>
                  <a:srgbClr val="919191"/>
                </a:solidFill>
                <a:latin typeface="Poppins Bold"/>
                <a:ea typeface="Poppins Bold"/>
                <a:cs typeface="Poppins Bold"/>
                <a:sym typeface="Poppins Bold"/>
              </a:rPr>
              <a:t>Draft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68177" y="507007"/>
            <a:ext cx="11280746" cy="2805466"/>
            <a:chOff x="0" y="0"/>
            <a:chExt cx="2344301" cy="583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4301" cy="583016"/>
            </a:xfrm>
            <a:custGeom>
              <a:avLst/>
              <a:gdLst/>
              <a:ahLst/>
              <a:cxnLst/>
              <a:rect l="l" t="t" r="r" b="b"/>
              <a:pathLst>
                <a:path w="2344301" h="583016">
                  <a:moveTo>
                    <a:pt x="7549" y="0"/>
                  </a:moveTo>
                  <a:lnTo>
                    <a:pt x="2336751" y="0"/>
                  </a:lnTo>
                  <a:cubicBezTo>
                    <a:pt x="2340921" y="0"/>
                    <a:pt x="2344301" y="3380"/>
                    <a:pt x="2344301" y="7549"/>
                  </a:cubicBezTo>
                  <a:lnTo>
                    <a:pt x="2344301" y="575467"/>
                  </a:lnTo>
                  <a:cubicBezTo>
                    <a:pt x="2344301" y="579636"/>
                    <a:pt x="2340921" y="583016"/>
                    <a:pt x="2336751" y="583016"/>
                  </a:cubicBezTo>
                  <a:lnTo>
                    <a:pt x="7549" y="583016"/>
                  </a:lnTo>
                  <a:cubicBezTo>
                    <a:pt x="3380" y="583016"/>
                    <a:pt x="0" y="579636"/>
                    <a:pt x="0" y="575467"/>
                  </a:cubicBezTo>
                  <a:lnTo>
                    <a:pt x="0" y="7549"/>
                  </a:lnTo>
                  <a:cubicBezTo>
                    <a:pt x="0" y="3380"/>
                    <a:pt x="3380" y="0"/>
                    <a:pt x="7549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44301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31694" y="3732108"/>
            <a:ext cx="11517229" cy="2805466"/>
            <a:chOff x="0" y="0"/>
            <a:chExt cx="2393445" cy="5830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93445" cy="583016"/>
            </a:xfrm>
            <a:custGeom>
              <a:avLst/>
              <a:gdLst/>
              <a:ahLst/>
              <a:cxnLst/>
              <a:rect l="l" t="t" r="r" b="b"/>
              <a:pathLst>
                <a:path w="2393445" h="583016">
                  <a:moveTo>
                    <a:pt x="7394" y="0"/>
                  </a:moveTo>
                  <a:lnTo>
                    <a:pt x="2386051" y="0"/>
                  </a:lnTo>
                  <a:cubicBezTo>
                    <a:pt x="2390135" y="0"/>
                    <a:pt x="2393445" y="3311"/>
                    <a:pt x="2393445" y="7394"/>
                  </a:cubicBezTo>
                  <a:lnTo>
                    <a:pt x="2393445" y="575622"/>
                  </a:lnTo>
                  <a:cubicBezTo>
                    <a:pt x="2393445" y="577583"/>
                    <a:pt x="2392666" y="579464"/>
                    <a:pt x="2391279" y="580850"/>
                  </a:cubicBezTo>
                  <a:cubicBezTo>
                    <a:pt x="2389893" y="582237"/>
                    <a:pt x="2388012" y="583016"/>
                    <a:pt x="2386051" y="583016"/>
                  </a:cubicBezTo>
                  <a:lnTo>
                    <a:pt x="7394" y="583016"/>
                  </a:lnTo>
                  <a:cubicBezTo>
                    <a:pt x="3311" y="583016"/>
                    <a:pt x="0" y="579706"/>
                    <a:pt x="0" y="575622"/>
                  </a:cubicBezTo>
                  <a:lnTo>
                    <a:pt x="0" y="7394"/>
                  </a:lnTo>
                  <a:cubicBezTo>
                    <a:pt x="0" y="5433"/>
                    <a:pt x="779" y="3552"/>
                    <a:pt x="2166" y="2166"/>
                  </a:cubicBezTo>
                  <a:cubicBezTo>
                    <a:pt x="3552" y="779"/>
                    <a:pt x="5433" y="0"/>
                    <a:pt x="7394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393445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31694" y="6996293"/>
            <a:ext cx="11517229" cy="2805466"/>
            <a:chOff x="0" y="0"/>
            <a:chExt cx="2393445" cy="583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3445" cy="583016"/>
            </a:xfrm>
            <a:custGeom>
              <a:avLst/>
              <a:gdLst/>
              <a:ahLst/>
              <a:cxnLst/>
              <a:rect l="l" t="t" r="r" b="b"/>
              <a:pathLst>
                <a:path w="2393445" h="583016">
                  <a:moveTo>
                    <a:pt x="7394" y="0"/>
                  </a:moveTo>
                  <a:lnTo>
                    <a:pt x="2386051" y="0"/>
                  </a:lnTo>
                  <a:cubicBezTo>
                    <a:pt x="2390135" y="0"/>
                    <a:pt x="2393445" y="3311"/>
                    <a:pt x="2393445" y="7394"/>
                  </a:cubicBezTo>
                  <a:lnTo>
                    <a:pt x="2393445" y="575622"/>
                  </a:lnTo>
                  <a:cubicBezTo>
                    <a:pt x="2393445" y="577583"/>
                    <a:pt x="2392666" y="579464"/>
                    <a:pt x="2391279" y="580850"/>
                  </a:cubicBezTo>
                  <a:cubicBezTo>
                    <a:pt x="2389893" y="582237"/>
                    <a:pt x="2388012" y="583016"/>
                    <a:pt x="2386051" y="583016"/>
                  </a:cubicBezTo>
                  <a:lnTo>
                    <a:pt x="7394" y="583016"/>
                  </a:lnTo>
                  <a:cubicBezTo>
                    <a:pt x="3311" y="583016"/>
                    <a:pt x="0" y="579706"/>
                    <a:pt x="0" y="575622"/>
                  </a:cubicBezTo>
                  <a:lnTo>
                    <a:pt x="0" y="7394"/>
                  </a:lnTo>
                  <a:cubicBezTo>
                    <a:pt x="0" y="5433"/>
                    <a:pt x="779" y="3552"/>
                    <a:pt x="2166" y="2166"/>
                  </a:cubicBezTo>
                  <a:cubicBezTo>
                    <a:pt x="3552" y="779"/>
                    <a:pt x="5433" y="0"/>
                    <a:pt x="7394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393445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57994" y="485241"/>
            <a:ext cx="268641" cy="2795565"/>
            <a:chOff x="0" y="0"/>
            <a:chExt cx="55828" cy="5809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57994" y="3742009"/>
            <a:ext cx="268641" cy="2795565"/>
            <a:chOff x="0" y="0"/>
            <a:chExt cx="55828" cy="5809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57994" y="7006194"/>
            <a:ext cx="268641" cy="2795565"/>
            <a:chOff x="0" y="0"/>
            <a:chExt cx="55828" cy="5809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7070363" y="4578440"/>
            <a:ext cx="1159861" cy="1112803"/>
          </a:xfrm>
          <a:custGeom>
            <a:avLst/>
            <a:gdLst/>
            <a:ahLst/>
            <a:cxnLst/>
            <a:rect l="l" t="t" r="r" b="b"/>
            <a:pathLst>
              <a:path w="1159861" h="1112803">
                <a:moveTo>
                  <a:pt x="0" y="0"/>
                </a:moveTo>
                <a:lnTo>
                  <a:pt x="1159861" y="0"/>
                </a:lnTo>
                <a:lnTo>
                  <a:pt x="1159861" y="1112802"/>
                </a:lnTo>
                <a:lnTo>
                  <a:pt x="0" y="1112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070363" y="1220519"/>
            <a:ext cx="1159861" cy="1315107"/>
          </a:xfrm>
          <a:custGeom>
            <a:avLst/>
            <a:gdLst/>
            <a:ahLst/>
            <a:cxnLst/>
            <a:rect l="l" t="t" r="r" b="b"/>
            <a:pathLst>
              <a:path w="1159861" h="1315107">
                <a:moveTo>
                  <a:pt x="0" y="0"/>
                </a:moveTo>
                <a:lnTo>
                  <a:pt x="1159861" y="0"/>
                </a:lnTo>
                <a:lnTo>
                  <a:pt x="1159861" y="1315107"/>
                </a:lnTo>
                <a:lnTo>
                  <a:pt x="0" y="1315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355094" y="7879821"/>
            <a:ext cx="1086693" cy="995646"/>
          </a:xfrm>
          <a:custGeom>
            <a:avLst/>
            <a:gdLst/>
            <a:ahLst/>
            <a:cxnLst/>
            <a:rect l="l" t="t" r="r" b="b"/>
            <a:pathLst>
              <a:path w="1086693" h="995646">
                <a:moveTo>
                  <a:pt x="0" y="0"/>
                </a:moveTo>
                <a:lnTo>
                  <a:pt x="1086693" y="0"/>
                </a:lnTo>
                <a:lnTo>
                  <a:pt x="1086693" y="995646"/>
                </a:lnTo>
                <a:lnTo>
                  <a:pt x="0" y="995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690930" y="1313703"/>
            <a:ext cx="8931236" cy="160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4"/>
              </a:lnSpc>
            </a:pPr>
            <a:r>
              <a:rPr lang="en-US" sz="23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M3 suggests a group or a trio, symbolizing teamwork and innovation. The word WORKS" emphasizes productivity and action. The two bold lines represent structure and connection, showing a clear path from concept to output.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90930" y="4396217"/>
            <a:ext cx="8931236" cy="17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minimalist layout gives it a clean and modern look, suitable for tech or business. The black on gray color scheme shows professionalism. The composition is balanced, making the design feel solid and trustworthy.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98595" y="680348"/>
            <a:ext cx="5718118" cy="44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2"/>
              </a:lnSpc>
            </a:pPr>
            <a:r>
              <a:rPr lang="en-US" sz="2661" b="1" spc="2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Meaning Behind the Design: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12801" y="3954603"/>
            <a:ext cx="3355013" cy="44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2"/>
              </a:lnSpc>
            </a:pPr>
            <a:r>
              <a:rPr lang="en-US" sz="2661" b="1" spc="2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This Works: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8931" y="6917178"/>
            <a:ext cx="4428862" cy="86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5230" b="1" spc="4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M3 Works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8931" y="7837287"/>
            <a:ext cx="4193069" cy="86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5230" b="1" spc="491">
                <a:solidFill>
                  <a:srgbClr val="A8AAA6"/>
                </a:solidFill>
                <a:latin typeface="Poppins Bold"/>
                <a:ea typeface="Poppins Bold"/>
                <a:cs typeface="Poppins Bold"/>
                <a:sym typeface="Poppins Bold"/>
              </a:rPr>
              <a:t>Final Logo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74475" y="7228859"/>
            <a:ext cx="4966358" cy="44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2"/>
              </a:lnSpc>
            </a:pPr>
            <a:r>
              <a:rPr lang="en-US" sz="2661" b="1" spc="2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Gestalt Principles Used:</a:t>
            </a:r>
          </a:p>
        </p:txBody>
      </p:sp>
      <p:sp>
        <p:nvSpPr>
          <p:cNvPr id="30" name="Freeform 30"/>
          <p:cNvSpPr/>
          <p:nvPr/>
        </p:nvSpPr>
        <p:spPr>
          <a:xfrm>
            <a:off x="1028700" y="1363525"/>
            <a:ext cx="4756967" cy="4756967"/>
          </a:xfrm>
          <a:custGeom>
            <a:avLst/>
            <a:gdLst/>
            <a:ahLst/>
            <a:cxnLst/>
            <a:rect l="l" t="t" r="r" b="b"/>
            <a:pathLst>
              <a:path w="4756967" h="4756967">
                <a:moveTo>
                  <a:pt x="0" y="0"/>
                </a:moveTo>
                <a:lnTo>
                  <a:pt x="4756967" y="0"/>
                </a:lnTo>
                <a:lnTo>
                  <a:pt x="4756967" y="4756968"/>
                </a:lnTo>
                <a:lnTo>
                  <a:pt x="0" y="47569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690930" y="7841721"/>
            <a:ext cx="8931236" cy="159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2284" lvl="1" indent="-201142" algn="just">
              <a:lnSpc>
                <a:spcPts val="2608"/>
              </a:lnSpc>
              <a:buAutoNum type="arabicPeriod"/>
            </a:pPr>
            <a:r>
              <a:rPr lang="en-US" sz="1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Proximity: Groups “M3” and “WORKS” clearly, showing their connection.</a:t>
            </a:r>
          </a:p>
          <a:p>
            <a:pPr marL="402284" lvl="1" indent="-201142" algn="just">
              <a:lnSpc>
                <a:spcPts val="2608"/>
              </a:lnSpc>
              <a:buAutoNum type="arabicPeriod"/>
            </a:pPr>
            <a:r>
              <a:rPr lang="en-US" sz="1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Continuation: The top line leads the eye smoothly across the logo.</a:t>
            </a:r>
          </a:p>
          <a:p>
            <a:pPr marL="402284" lvl="1" indent="-201142" algn="just">
              <a:lnSpc>
                <a:spcPts val="2608"/>
              </a:lnSpc>
              <a:buAutoNum type="arabicPeriod"/>
            </a:pPr>
            <a:r>
              <a:rPr lang="en-US" sz="1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Similarity: Uniform color and shape make the elements feel cohesive.</a:t>
            </a:r>
          </a:p>
          <a:p>
            <a:pPr marL="402284" lvl="1" indent="-201142" algn="just">
              <a:lnSpc>
                <a:spcPts val="2608"/>
              </a:lnSpc>
              <a:buAutoNum type="arabicPeriod"/>
            </a:pPr>
            <a:r>
              <a:rPr lang="en-US" sz="186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Figure-Ground: Black elements stand out strongly from the light background, ensuring clarity.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171709"/>
            <a:ext cx="5039138" cy="1080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1"/>
              </a:lnSpc>
            </a:pPr>
            <a:r>
              <a:rPr lang="en-US" sz="6498" b="1" spc="61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KITA KO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121345"/>
            <a:ext cx="5039138" cy="107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1"/>
              </a:lnSpc>
            </a:pPr>
            <a:r>
              <a:rPr lang="en-US" sz="6498" b="1" spc="610">
                <a:solidFill>
                  <a:srgbClr val="A8AAA6"/>
                </a:solidFill>
                <a:latin typeface="Poppins Bold"/>
                <a:ea typeface="Poppins Bold"/>
                <a:cs typeface="Poppins Bold"/>
                <a:sym typeface="Poppins Bold"/>
              </a:rPr>
              <a:t>FInal logo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1078771"/>
            <a:ext cx="4823035" cy="4823035"/>
          </a:xfrm>
          <a:custGeom>
            <a:avLst/>
            <a:gdLst/>
            <a:ahLst/>
            <a:cxnLst/>
            <a:rect l="l" t="t" r="r" b="b"/>
            <a:pathLst>
              <a:path w="4823035" h="4823035">
                <a:moveTo>
                  <a:pt x="0" y="0"/>
                </a:moveTo>
                <a:lnTo>
                  <a:pt x="4823035" y="0"/>
                </a:lnTo>
                <a:lnTo>
                  <a:pt x="4823035" y="4823034"/>
                </a:lnTo>
                <a:lnTo>
                  <a:pt x="0" y="4823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545418" y="507007"/>
            <a:ext cx="11280746" cy="2805466"/>
            <a:chOff x="0" y="0"/>
            <a:chExt cx="2344301" cy="5830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4301" cy="583016"/>
            </a:xfrm>
            <a:custGeom>
              <a:avLst/>
              <a:gdLst/>
              <a:ahLst/>
              <a:cxnLst/>
              <a:rect l="l" t="t" r="r" b="b"/>
              <a:pathLst>
                <a:path w="2344301" h="583016">
                  <a:moveTo>
                    <a:pt x="7549" y="0"/>
                  </a:moveTo>
                  <a:lnTo>
                    <a:pt x="2336751" y="0"/>
                  </a:lnTo>
                  <a:cubicBezTo>
                    <a:pt x="2340921" y="0"/>
                    <a:pt x="2344301" y="3380"/>
                    <a:pt x="2344301" y="7549"/>
                  </a:cubicBezTo>
                  <a:lnTo>
                    <a:pt x="2344301" y="575467"/>
                  </a:lnTo>
                  <a:cubicBezTo>
                    <a:pt x="2344301" y="579636"/>
                    <a:pt x="2340921" y="583016"/>
                    <a:pt x="2336751" y="583016"/>
                  </a:cubicBezTo>
                  <a:lnTo>
                    <a:pt x="7549" y="583016"/>
                  </a:lnTo>
                  <a:cubicBezTo>
                    <a:pt x="3380" y="583016"/>
                    <a:pt x="0" y="579636"/>
                    <a:pt x="0" y="575467"/>
                  </a:cubicBezTo>
                  <a:lnTo>
                    <a:pt x="0" y="7549"/>
                  </a:lnTo>
                  <a:cubicBezTo>
                    <a:pt x="0" y="3380"/>
                    <a:pt x="3380" y="0"/>
                    <a:pt x="7549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344301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08935" y="3732108"/>
            <a:ext cx="11517229" cy="2805466"/>
            <a:chOff x="0" y="0"/>
            <a:chExt cx="2393445" cy="583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3445" cy="583016"/>
            </a:xfrm>
            <a:custGeom>
              <a:avLst/>
              <a:gdLst/>
              <a:ahLst/>
              <a:cxnLst/>
              <a:rect l="l" t="t" r="r" b="b"/>
              <a:pathLst>
                <a:path w="2393445" h="583016">
                  <a:moveTo>
                    <a:pt x="7394" y="0"/>
                  </a:moveTo>
                  <a:lnTo>
                    <a:pt x="2386051" y="0"/>
                  </a:lnTo>
                  <a:cubicBezTo>
                    <a:pt x="2390135" y="0"/>
                    <a:pt x="2393445" y="3311"/>
                    <a:pt x="2393445" y="7394"/>
                  </a:cubicBezTo>
                  <a:lnTo>
                    <a:pt x="2393445" y="575622"/>
                  </a:lnTo>
                  <a:cubicBezTo>
                    <a:pt x="2393445" y="577583"/>
                    <a:pt x="2392666" y="579464"/>
                    <a:pt x="2391279" y="580850"/>
                  </a:cubicBezTo>
                  <a:cubicBezTo>
                    <a:pt x="2389893" y="582237"/>
                    <a:pt x="2388012" y="583016"/>
                    <a:pt x="2386051" y="583016"/>
                  </a:cubicBezTo>
                  <a:lnTo>
                    <a:pt x="7394" y="583016"/>
                  </a:lnTo>
                  <a:cubicBezTo>
                    <a:pt x="3311" y="583016"/>
                    <a:pt x="0" y="579706"/>
                    <a:pt x="0" y="575622"/>
                  </a:cubicBezTo>
                  <a:lnTo>
                    <a:pt x="0" y="7394"/>
                  </a:lnTo>
                  <a:cubicBezTo>
                    <a:pt x="0" y="5433"/>
                    <a:pt x="779" y="3552"/>
                    <a:pt x="2166" y="2166"/>
                  </a:cubicBezTo>
                  <a:cubicBezTo>
                    <a:pt x="3552" y="779"/>
                    <a:pt x="5433" y="0"/>
                    <a:pt x="7394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393445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08935" y="6996293"/>
            <a:ext cx="11517229" cy="2805466"/>
            <a:chOff x="0" y="0"/>
            <a:chExt cx="2393445" cy="5830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93445" cy="583016"/>
            </a:xfrm>
            <a:custGeom>
              <a:avLst/>
              <a:gdLst/>
              <a:ahLst/>
              <a:cxnLst/>
              <a:rect l="l" t="t" r="r" b="b"/>
              <a:pathLst>
                <a:path w="2393445" h="583016">
                  <a:moveTo>
                    <a:pt x="7394" y="0"/>
                  </a:moveTo>
                  <a:lnTo>
                    <a:pt x="2386051" y="0"/>
                  </a:lnTo>
                  <a:cubicBezTo>
                    <a:pt x="2390135" y="0"/>
                    <a:pt x="2393445" y="3311"/>
                    <a:pt x="2393445" y="7394"/>
                  </a:cubicBezTo>
                  <a:lnTo>
                    <a:pt x="2393445" y="575622"/>
                  </a:lnTo>
                  <a:cubicBezTo>
                    <a:pt x="2393445" y="577583"/>
                    <a:pt x="2392666" y="579464"/>
                    <a:pt x="2391279" y="580850"/>
                  </a:cubicBezTo>
                  <a:cubicBezTo>
                    <a:pt x="2389893" y="582237"/>
                    <a:pt x="2388012" y="583016"/>
                    <a:pt x="2386051" y="583016"/>
                  </a:cubicBezTo>
                  <a:lnTo>
                    <a:pt x="7394" y="583016"/>
                  </a:lnTo>
                  <a:cubicBezTo>
                    <a:pt x="3311" y="583016"/>
                    <a:pt x="0" y="579706"/>
                    <a:pt x="0" y="575622"/>
                  </a:cubicBezTo>
                  <a:lnTo>
                    <a:pt x="0" y="7394"/>
                  </a:lnTo>
                  <a:cubicBezTo>
                    <a:pt x="0" y="5433"/>
                    <a:pt x="779" y="3552"/>
                    <a:pt x="2166" y="2166"/>
                  </a:cubicBezTo>
                  <a:cubicBezTo>
                    <a:pt x="3552" y="779"/>
                    <a:pt x="5433" y="0"/>
                    <a:pt x="7394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393445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35235" y="485241"/>
            <a:ext cx="268641" cy="2795565"/>
            <a:chOff x="0" y="0"/>
            <a:chExt cx="55828" cy="5809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35235" y="3742009"/>
            <a:ext cx="268641" cy="2795565"/>
            <a:chOff x="0" y="0"/>
            <a:chExt cx="55828" cy="5809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335235" y="7006194"/>
            <a:ext cx="268641" cy="2795565"/>
            <a:chOff x="0" y="0"/>
            <a:chExt cx="55828" cy="5809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A8AAA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7047604" y="4578440"/>
            <a:ext cx="1159861" cy="1112803"/>
          </a:xfrm>
          <a:custGeom>
            <a:avLst/>
            <a:gdLst/>
            <a:ahLst/>
            <a:cxnLst/>
            <a:rect l="l" t="t" r="r" b="b"/>
            <a:pathLst>
              <a:path w="1159861" h="1112803">
                <a:moveTo>
                  <a:pt x="0" y="0"/>
                </a:moveTo>
                <a:lnTo>
                  <a:pt x="1159861" y="0"/>
                </a:lnTo>
                <a:lnTo>
                  <a:pt x="1159861" y="1112802"/>
                </a:lnTo>
                <a:lnTo>
                  <a:pt x="0" y="111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047604" y="1220519"/>
            <a:ext cx="1159861" cy="1315107"/>
          </a:xfrm>
          <a:custGeom>
            <a:avLst/>
            <a:gdLst/>
            <a:ahLst/>
            <a:cxnLst/>
            <a:rect l="l" t="t" r="r" b="b"/>
            <a:pathLst>
              <a:path w="1159861" h="1315107">
                <a:moveTo>
                  <a:pt x="0" y="0"/>
                </a:moveTo>
                <a:lnTo>
                  <a:pt x="1159861" y="0"/>
                </a:lnTo>
                <a:lnTo>
                  <a:pt x="1159861" y="1315107"/>
                </a:lnTo>
                <a:lnTo>
                  <a:pt x="0" y="13151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332335" y="7879821"/>
            <a:ext cx="1086693" cy="995646"/>
          </a:xfrm>
          <a:custGeom>
            <a:avLst/>
            <a:gdLst/>
            <a:ahLst/>
            <a:cxnLst/>
            <a:rect l="l" t="t" r="r" b="b"/>
            <a:pathLst>
              <a:path w="1086693" h="995646">
                <a:moveTo>
                  <a:pt x="0" y="0"/>
                </a:moveTo>
                <a:lnTo>
                  <a:pt x="1086693" y="0"/>
                </a:lnTo>
                <a:lnTo>
                  <a:pt x="1086693" y="995646"/>
                </a:lnTo>
                <a:lnTo>
                  <a:pt x="0" y="9956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668172" y="1323228"/>
            <a:ext cx="8851604" cy="152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rising bar chart with an arrow perfectly represents income, growth, and financial progress a direct visual connection to the meaning of “KITAKO” (My Income). It symbolizes improvement and success in managing or earning money.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55140" y="4252549"/>
            <a:ext cx="8851604" cy="217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logo is simple, clean, and direct. The use of bold, modern text ensures readability, while the icon adds a strong visual identity. The dark blue or black colour conveys trust and professionalism, ideal for a finance-related project.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75836" y="680348"/>
            <a:ext cx="5718118" cy="44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2"/>
              </a:lnSpc>
            </a:pPr>
            <a:r>
              <a:rPr lang="en-US" sz="2661" b="1" spc="2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Meaning Behind the Design: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90043" y="3858498"/>
            <a:ext cx="3355013" cy="44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2"/>
              </a:lnSpc>
            </a:pPr>
            <a:r>
              <a:rPr lang="en-US" sz="2661" b="1" spc="2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This Works: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51716" y="7228859"/>
            <a:ext cx="4966358" cy="44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2"/>
              </a:lnSpc>
            </a:pPr>
            <a:r>
              <a:rPr lang="en-US" sz="2661" b="1" spc="2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Gestalt Principles Used: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55140" y="7667709"/>
            <a:ext cx="8851604" cy="184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480" lvl="1" indent="-193740" algn="just">
              <a:lnSpc>
                <a:spcPts val="2512"/>
              </a:lnSpc>
              <a:buAutoNum type="arabicPeriod"/>
            </a:pPr>
            <a:r>
              <a:rPr lang="en-US" sz="17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Similarity: The consistent colour ties the icon and text together as one brand.</a:t>
            </a:r>
          </a:p>
          <a:p>
            <a:pPr marL="387480" lvl="1" indent="-193740" algn="just">
              <a:lnSpc>
                <a:spcPts val="2512"/>
              </a:lnSpc>
              <a:buAutoNum type="arabicPeriod"/>
            </a:pPr>
            <a:r>
              <a:rPr lang="en-US" sz="17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Continuation: The upward arrow leads the eye naturally toward the name.</a:t>
            </a:r>
          </a:p>
          <a:p>
            <a:pPr marL="387480" lvl="1" indent="-193740" algn="just">
              <a:lnSpc>
                <a:spcPts val="2512"/>
              </a:lnSpc>
              <a:buAutoNum type="arabicPeriod"/>
            </a:pPr>
            <a:r>
              <a:rPr lang="en-US" sz="17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Proximity: The icon is close to the text, reinforcing their connection.</a:t>
            </a:r>
          </a:p>
          <a:p>
            <a:pPr marL="387480" lvl="1" indent="-193740" algn="just">
              <a:lnSpc>
                <a:spcPts val="2512"/>
              </a:lnSpc>
              <a:buAutoNum type="arabicPeriod"/>
            </a:pPr>
            <a:r>
              <a:rPr lang="en-US" sz="17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Figure-Ground: The bold icon and text stand out well from the light background, making it clear and easy to read.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449025" cy="10287000"/>
            <a:chOff x="0" y="0"/>
            <a:chExt cx="844197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4197" cy="1593725"/>
            </a:xfrm>
            <a:custGeom>
              <a:avLst/>
              <a:gdLst/>
              <a:ahLst/>
              <a:cxnLst/>
              <a:rect l="l" t="t" r="r" b="b"/>
              <a:pathLst>
                <a:path w="844197" h="1593725">
                  <a:moveTo>
                    <a:pt x="0" y="0"/>
                  </a:moveTo>
                  <a:lnTo>
                    <a:pt x="844197" y="0"/>
                  </a:lnTo>
                  <a:lnTo>
                    <a:pt x="84419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585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2322051">
            <a:off x="3632971" y="3591041"/>
            <a:ext cx="16913687" cy="2890703"/>
          </a:xfrm>
          <a:custGeom>
            <a:avLst/>
            <a:gdLst/>
            <a:ahLst/>
            <a:cxnLst/>
            <a:rect l="l" t="t" r="r" b="b"/>
            <a:pathLst>
              <a:path w="16913687" h="2890703">
                <a:moveTo>
                  <a:pt x="0" y="0"/>
                </a:moveTo>
                <a:lnTo>
                  <a:pt x="16913687" y="0"/>
                </a:lnTo>
                <a:lnTo>
                  <a:pt x="16913687" y="2890703"/>
                </a:lnTo>
                <a:lnTo>
                  <a:pt x="0" y="289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56791" y="2625267"/>
            <a:ext cx="10066047" cy="396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7"/>
              </a:lnSpc>
            </a:pPr>
            <a:r>
              <a:rPr lang="en-US" sz="204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M3 was named by three friends who shared a passion for technology and business. When they started their journey together, they wanted a name that reflected their unity and drive. Since there were three of them, they chose the letter “M” to represent their shared core value — Momentum — and the number 3 to symbolize the trio.</a:t>
            </a:r>
          </a:p>
          <a:p>
            <a:pPr algn="just">
              <a:lnSpc>
                <a:spcPts val="2857"/>
              </a:lnSpc>
            </a:pPr>
            <a:endParaRPr lang="en-US" sz="2040">
              <a:solidFill>
                <a:srgbClr val="0318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857"/>
              </a:lnSpc>
            </a:pPr>
            <a:r>
              <a:rPr lang="en-US" sz="2040">
                <a:solidFill>
                  <a:srgbClr val="03180C"/>
                </a:solidFill>
                <a:latin typeface="Montserrat"/>
                <a:ea typeface="Montserrat"/>
                <a:cs typeface="Montserrat"/>
                <a:sym typeface="Montserrat"/>
              </a:rPr>
              <a:t>Momentum stands for their constant energy and determination to keep pushing forward, innovating, and growing in the fast-paced world of technology and business. The name M3 reminds them to maintain their drive and never lose the pace in achieving their goals.</a:t>
            </a:r>
          </a:p>
          <a:p>
            <a:pPr algn="just">
              <a:lnSpc>
                <a:spcPts val="2857"/>
              </a:lnSpc>
            </a:pPr>
            <a:endParaRPr lang="en-US" sz="2040">
              <a:solidFill>
                <a:srgbClr val="0318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056791" y="962025"/>
            <a:ext cx="5476452" cy="62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sz="3682" b="1" spc="346">
                <a:solidFill>
                  <a:srgbClr val="A8AAA6"/>
                </a:solidFill>
                <a:latin typeface="Poppins Bold"/>
                <a:ea typeface="Poppins Bold"/>
                <a:cs typeface="Poppins Bold"/>
                <a:sym typeface="Poppins Bold"/>
              </a:rPr>
              <a:t>M3 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56791" y="1554642"/>
            <a:ext cx="8450484" cy="69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5"/>
              </a:lnSpc>
            </a:pPr>
            <a:r>
              <a:rPr lang="en-US" sz="4295" b="1" spc="403">
                <a:solidFill>
                  <a:srgbClr val="03180C"/>
                </a:solidFill>
                <a:latin typeface="Poppins Bold"/>
                <a:ea typeface="Poppins Bold"/>
                <a:cs typeface="Poppins Bold"/>
                <a:sym typeface="Poppins Bold"/>
              </a:rPr>
              <a:t>Momentum Works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56791" y="7748397"/>
            <a:ext cx="6163282" cy="132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4"/>
              </a:lnSpc>
              <a:spcBef>
                <a:spcPct val="0"/>
              </a:spcBef>
            </a:pPr>
            <a:r>
              <a:rPr lang="en-US" sz="1889" spc="1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“M3 Works” logo blends clean design with visual principles to express teamwork, professionalism, and innovation a strong identity for a future-focused group.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6791" y="6955746"/>
            <a:ext cx="8450484" cy="69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5"/>
              </a:lnSpc>
            </a:pPr>
            <a:r>
              <a:rPr lang="en-US" sz="4295" b="1" spc="403">
                <a:solidFill>
                  <a:srgbClr val="03180C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09133" cy="10287000"/>
            <a:chOff x="0" y="0"/>
            <a:chExt cx="419716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716" cy="1593725"/>
            </a:xfrm>
            <a:custGeom>
              <a:avLst/>
              <a:gdLst/>
              <a:ahLst/>
              <a:cxnLst/>
              <a:rect l="l" t="t" r="r" b="b"/>
              <a:pathLst>
                <a:path w="419716" h="1593725">
                  <a:moveTo>
                    <a:pt x="0" y="0"/>
                  </a:moveTo>
                  <a:lnTo>
                    <a:pt x="419716" y="0"/>
                  </a:lnTo>
                  <a:lnTo>
                    <a:pt x="41971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0824" r="-41910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2322051">
            <a:off x="3519177" y="3511385"/>
            <a:ext cx="16913687" cy="2890703"/>
          </a:xfrm>
          <a:custGeom>
            <a:avLst/>
            <a:gdLst/>
            <a:ahLst/>
            <a:cxnLst/>
            <a:rect l="l" t="t" r="r" b="b"/>
            <a:pathLst>
              <a:path w="16913687" h="2890703">
                <a:moveTo>
                  <a:pt x="0" y="0"/>
                </a:moveTo>
                <a:lnTo>
                  <a:pt x="16913687" y="0"/>
                </a:lnTo>
                <a:lnTo>
                  <a:pt x="16913687" y="2890703"/>
                </a:lnTo>
                <a:lnTo>
                  <a:pt x="0" y="289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315542" y="3837871"/>
            <a:ext cx="6587431" cy="2213639"/>
            <a:chOff x="0" y="0"/>
            <a:chExt cx="1734961" cy="5830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4961" cy="583016"/>
            </a:xfrm>
            <a:custGeom>
              <a:avLst/>
              <a:gdLst/>
              <a:ahLst/>
              <a:cxnLst/>
              <a:rect l="l" t="t" r="r" b="b"/>
              <a:pathLst>
                <a:path w="1734961" h="583016">
                  <a:moveTo>
                    <a:pt x="12928" y="0"/>
                  </a:moveTo>
                  <a:lnTo>
                    <a:pt x="1722033" y="0"/>
                  </a:lnTo>
                  <a:cubicBezTo>
                    <a:pt x="1729173" y="0"/>
                    <a:pt x="1734961" y="5788"/>
                    <a:pt x="1734961" y="12928"/>
                  </a:cubicBezTo>
                  <a:lnTo>
                    <a:pt x="1734961" y="570088"/>
                  </a:lnTo>
                  <a:cubicBezTo>
                    <a:pt x="1734961" y="573517"/>
                    <a:pt x="1733599" y="576805"/>
                    <a:pt x="1731175" y="579230"/>
                  </a:cubicBezTo>
                  <a:cubicBezTo>
                    <a:pt x="1728750" y="581654"/>
                    <a:pt x="1725462" y="583016"/>
                    <a:pt x="1722033" y="583016"/>
                  </a:cubicBezTo>
                  <a:lnTo>
                    <a:pt x="12928" y="583016"/>
                  </a:lnTo>
                  <a:cubicBezTo>
                    <a:pt x="5788" y="583016"/>
                    <a:pt x="0" y="577228"/>
                    <a:pt x="0" y="570088"/>
                  </a:cubicBezTo>
                  <a:lnTo>
                    <a:pt x="0" y="12928"/>
                  </a:lnTo>
                  <a:cubicBezTo>
                    <a:pt x="0" y="5788"/>
                    <a:pt x="5788" y="0"/>
                    <a:pt x="12928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4961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37420" y="6905268"/>
            <a:ext cx="6587431" cy="2213639"/>
            <a:chOff x="0" y="0"/>
            <a:chExt cx="1734961" cy="583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4961" cy="583016"/>
            </a:xfrm>
            <a:custGeom>
              <a:avLst/>
              <a:gdLst/>
              <a:ahLst/>
              <a:cxnLst/>
              <a:rect l="l" t="t" r="r" b="b"/>
              <a:pathLst>
                <a:path w="1734961" h="583016">
                  <a:moveTo>
                    <a:pt x="12928" y="0"/>
                  </a:moveTo>
                  <a:lnTo>
                    <a:pt x="1722033" y="0"/>
                  </a:lnTo>
                  <a:cubicBezTo>
                    <a:pt x="1729173" y="0"/>
                    <a:pt x="1734961" y="5788"/>
                    <a:pt x="1734961" y="12928"/>
                  </a:cubicBezTo>
                  <a:lnTo>
                    <a:pt x="1734961" y="570088"/>
                  </a:lnTo>
                  <a:cubicBezTo>
                    <a:pt x="1734961" y="573517"/>
                    <a:pt x="1733599" y="576805"/>
                    <a:pt x="1731175" y="579230"/>
                  </a:cubicBezTo>
                  <a:cubicBezTo>
                    <a:pt x="1728750" y="581654"/>
                    <a:pt x="1725462" y="583016"/>
                    <a:pt x="1722033" y="583016"/>
                  </a:cubicBezTo>
                  <a:lnTo>
                    <a:pt x="12928" y="583016"/>
                  </a:lnTo>
                  <a:cubicBezTo>
                    <a:pt x="5788" y="583016"/>
                    <a:pt x="0" y="577228"/>
                    <a:pt x="0" y="570088"/>
                  </a:cubicBezTo>
                  <a:lnTo>
                    <a:pt x="0" y="12928"/>
                  </a:lnTo>
                  <a:cubicBezTo>
                    <a:pt x="0" y="5788"/>
                    <a:pt x="5788" y="0"/>
                    <a:pt x="12928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34961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37420" y="3837871"/>
            <a:ext cx="6587431" cy="2213639"/>
            <a:chOff x="0" y="0"/>
            <a:chExt cx="1734961" cy="5830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34961" cy="583016"/>
            </a:xfrm>
            <a:custGeom>
              <a:avLst/>
              <a:gdLst/>
              <a:ahLst/>
              <a:cxnLst/>
              <a:rect l="l" t="t" r="r" b="b"/>
              <a:pathLst>
                <a:path w="1734961" h="583016">
                  <a:moveTo>
                    <a:pt x="12928" y="0"/>
                  </a:moveTo>
                  <a:lnTo>
                    <a:pt x="1722033" y="0"/>
                  </a:lnTo>
                  <a:cubicBezTo>
                    <a:pt x="1729173" y="0"/>
                    <a:pt x="1734961" y="5788"/>
                    <a:pt x="1734961" y="12928"/>
                  </a:cubicBezTo>
                  <a:lnTo>
                    <a:pt x="1734961" y="570088"/>
                  </a:lnTo>
                  <a:cubicBezTo>
                    <a:pt x="1734961" y="573517"/>
                    <a:pt x="1733599" y="576805"/>
                    <a:pt x="1731175" y="579230"/>
                  </a:cubicBezTo>
                  <a:cubicBezTo>
                    <a:pt x="1728750" y="581654"/>
                    <a:pt x="1725462" y="583016"/>
                    <a:pt x="1722033" y="583016"/>
                  </a:cubicBezTo>
                  <a:lnTo>
                    <a:pt x="12928" y="583016"/>
                  </a:lnTo>
                  <a:cubicBezTo>
                    <a:pt x="5788" y="583016"/>
                    <a:pt x="0" y="577228"/>
                    <a:pt x="0" y="570088"/>
                  </a:cubicBezTo>
                  <a:lnTo>
                    <a:pt x="0" y="12928"/>
                  </a:lnTo>
                  <a:cubicBezTo>
                    <a:pt x="0" y="5788"/>
                    <a:pt x="5788" y="0"/>
                    <a:pt x="12928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34961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237420" y="1887269"/>
            <a:ext cx="9885187" cy="73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3"/>
              </a:lnSpc>
            </a:pPr>
            <a:r>
              <a:rPr lang="en-US" sz="4382" b="1" spc="411">
                <a:solidFill>
                  <a:srgbClr val="A8AAA6"/>
                </a:solidFill>
                <a:latin typeface="Poppins Bold"/>
                <a:ea typeface="Poppins Bold"/>
                <a:cs typeface="Poppins Bold"/>
                <a:sym typeface="Poppins Bold"/>
              </a:rPr>
              <a:t>Fun Fact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37420" y="2570429"/>
            <a:ext cx="8450484" cy="69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5"/>
              </a:lnSpc>
            </a:pPr>
            <a:r>
              <a:rPr lang="en-US" sz="4295" b="1" spc="403">
                <a:solidFill>
                  <a:srgbClr val="03180C"/>
                </a:solidFill>
                <a:latin typeface="Poppins Bold"/>
                <a:ea typeface="Poppins Bold"/>
                <a:cs typeface="Poppins Bold"/>
                <a:sym typeface="Poppins Bold"/>
              </a:rPr>
              <a:t>KITA KO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41801" y="3891804"/>
            <a:ext cx="4405677" cy="78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6"/>
              </a:lnSpc>
            </a:pPr>
            <a:r>
              <a:rPr lang="en-US" sz="434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Name of Origin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61013" y="7184985"/>
            <a:ext cx="2957570" cy="57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7"/>
              </a:lnSpc>
            </a:pPr>
            <a:r>
              <a:rPr lang="en-US" sz="319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Catch Phrase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26269" y="3891804"/>
            <a:ext cx="4661020" cy="78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6"/>
              </a:lnSpc>
            </a:pPr>
            <a:r>
              <a:rPr lang="en-US" sz="434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Name was Born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41801" y="4671285"/>
            <a:ext cx="5978669" cy="962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86"/>
              </a:lnSpc>
            </a:pPr>
            <a:r>
              <a:rPr lang="en-US" sz="184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name “Kita Ko” in Filipino means “my income” — but it can also sound like “I saw” in casual conversation.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73384" y="7804128"/>
            <a:ext cx="6115502" cy="66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6"/>
              </a:lnSpc>
            </a:pPr>
            <a:r>
              <a:rPr lang="en-US" sz="40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 see it. I earn it. I own it.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26269" y="4636633"/>
            <a:ext cx="5965976" cy="10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201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That makes KITAKO a clever brand name that speaks both to earning money and clearly seeing your financial goals. It's like saying: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15542" y="7790652"/>
            <a:ext cx="6943758" cy="127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45"/>
              </a:lnSpc>
              <a:spcBef>
                <a:spcPct val="0"/>
              </a:spcBef>
            </a:pPr>
            <a:r>
              <a:rPr lang="en-US" sz="1818" spc="1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KITAKO logo effectively communicates income growth and reliability through a clean design and strong visual cues. Gestalt principles help make it cohesive, clear, and memorable.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15542" y="6998001"/>
            <a:ext cx="3293715" cy="69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5"/>
              </a:lnSpc>
            </a:pPr>
            <a:r>
              <a:rPr lang="en-US" sz="4295" b="1" spc="403">
                <a:solidFill>
                  <a:srgbClr val="03180C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09133" cy="10287000"/>
            <a:chOff x="0" y="0"/>
            <a:chExt cx="419716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716" cy="1593725"/>
            </a:xfrm>
            <a:custGeom>
              <a:avLst/>
              <a:gdLst/>
              <a:ahLst/>
              <a:cxnLst/>
              <a:rect l="l" t="t" r="r" b="b"/>
              <a:pathLst>
                <a:path w="419716" h="1593725">
                  <a:moveTo>
                    <a:pt x="0" y="0"/>
                  </a:moveTo>
                  <a:lnTo>
                    <a:pt x="419716" y="0"/>
                  </a:lnTo>
                  <a:lnTo>
                    <a:pt x="41971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36038" r="-23603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2322051">
            <a:off x="3519177" y="3511385"/>
            <a:ext cx="16913687" cy="2890703"/>
          </a:xfrm>
          <a:custGeom>
            <a:avLst/>
            <a:gdLst/>
            <a:ahLst/>
            <a:cxnLst/>
            <a:rect l="l" t="t" r="r" b="b"/>
            <a:pathLst>
              <a:path w="16913687" h="2890703">
                <a:moveTo>
                  <a:pt x="0" y="0"/>
                </a:moveTo>
                <a:lnTo>
                  <a:pt x="16913687" y="0"/>
                </a:lnTo>
                <a:lnTo>
                  <a:pt x="16913687" y="2890703"/>
                </a:lnTo>
                <a:lnTo>
                  <a:pt x="0" y="289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315542" y="6905268"/>
            <a:ext cx="6587431" cy="2213639"/>
            <a:chOff x="0" y="0"/>
            <a:chExt cx="1734961" cy="5830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4961" cy="583016"/>
            </a:xfrm>
            <a:custGeom>
              <a:avLst/>
              <a:gdLst/>
              <a:ahLst/>
              <a:cxnLst/>
              <a:rect l="l" t="t" r="r" b="b"/>
              <a:pathLst>
                <a:path w="1734961" h="583016">
                  <a:moveTo>
                    <a:pt x="12928" y="0"/>
                  </a:moveTo>
                  <a:lnTo>
                    <a:pt x="1722033" y="0"/>
                  </a:lnTo>
                  <a:cubicBezTo>
                    <a:pt x="1729173" y="0"/>
                    <a:pt x="1734961" y="5788"/>
                    <a:pt x="1734961" y="12928"/>
                  </a:cubicBezTo>
                  <a:lnTo>
                    <a:pt x="1734961" y="570088"/>
                  </a:lnTo>
                  <a:cubicBezTo>
                    <a:pt x="1734961" y="573517"/>
                    <a:pt x="1733599" y="576805"/>
                    <a:pt x="1731175" y="579230"/>
                  </a:cubicBezTo>
                  <a:cubicBezTo>
                    <a:pt x="1728750" y="581654"/>
                    <a:pt x="1725462" y="583016"/>
                    <a:pt x="1722033" y="583016"/>
                  </a:cubicBezTo>
                  <a:lnTo>
                    <a:pt x="12928" y="583016"/>
                  </a:lnTo>
                  <a:cubicBezTo>
                    <a:pt x="5788" y="583016"/>
                    <a:pt x="0" y="577228"/>
                    <a:pt x="0" y="570088"/>
                  </a:cubicBezTo>
                  <a:lnTo>
                    <a:pt x="0" y="12928"/>
                  </a:lnTo>
                  <a:cubicBezTo>
                    <a:pt x="0" y="5788"/>
                    <a:pt x="5788" y="0"/>
                    <a:pt x="12928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4961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15542" y="3837871"/>
            <a:ext cx="6587431" cy="2213639"/>
            <a:chOff x="0" y="0"/>
            <a:chExt cx="1734961" cy="583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4961" cy="583016"/>
            </a:xfrm>
            <a:custGeom>
              <a:avLst/>
              <a:gdLst/>
              <a:ahLst/>
              <a:cxnLst/>
              <a:rect l="l" t="t" r="r" b="b"/>
              <a:pathLst>
                <a:path w="1734961" h="583016">
                  <a:moveTo>
                    <a:pt x="12928" y="0"/>
                  </a:moveTo>
                  <a:lnTo>
                    <a:pt x="1722033" y="0"/>
                  </a:lnTo>
                  <a:cubicBezTo>
                    <a:pt x="1729173" y="0"/>
                    <a:pt x="1734961" y="5788"/>
                    <a:pt x="1734961" y="12928"/>
                  </a:cubicBezTo>
                  <a:lnTo>
                    <a:pt x="1734961" y="570088"/>
                  </a:lnTo>
                  <a:cubicBezTo>
                    <a:pt x="1734961" y="573517"/>
                    <a:pt x="1733599" y="576805"/>
                    <a:pt x="1731175" y="579230"/>
                  </a:cubicBezTo>
                  <a:cubicBezTo>
                    <a:pt x="1728750" y="581654"/>
                    <a:pt x="1725462" y="583016"/>
                    <a:pt x="1722033" y="583016"/>
                  </a:cubicBezTo>
                  <a:lnTo>
                    <a:pt x="12928" y="583016"/>
                  </a:lnTo>
                  <a:cubicBezTo>
                    <a:pt x="5788" y="583016"/>
                    <a:pt x="0" y="577228"/>
                    <a:pt x="0" y="570088"/>
                  </a:cubicBezTo>
                  <a:lnTo>
                    <a:pt x="0" y="12928"/>
                  </a:lnTo>
                  <a:cubicBezTo>
                    <a:pt x="0" y="5788"/>
                    <a:pt x="5788" y="0"/>
                    <a:pt x="12928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34961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37420" y="6840132"/>
            <a:ext cx="6587431" cy="2213639"/>
            <a:chOff x="0" y="0"/>
            <a:chExt cx="1734961" cy="5830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34961" cy="583016"/>
            </a:xfrm>
            <a:custGeom>
              <a:avLst/>
              <a:gdLst/>
              <a:ahLst/>
              <a:cxnLst/>
              <a:rect l="l" t="t" r="r" b="b"/>
              <a:pathLst>
                <a:path w="1734961" h="583016">
                  <a:moveTo>
                    <a:pt x="12928" y="0"/>
                  </a:moveTo>
                  <a:lnTo>
                    <a:pt x="1722033" y="0"/>
                  </a:lnTo>
                  <a:cubicBezTo>
                    <a:pt x="1729173" y="0"/>
                    <a:pt x="1734961" y="5788"/>
                    <a:pt x="1734961" y="12928"/>
                  </a:cubicBezTo>
                  <a:lnTo>
                    <a:pt x="1734961" y="570088"/>
                  </a:lnTo>
                  <a:cubicBezTo>
                    <a:pt x="1734961" y="573517"/>
                    <a:pt x="1733599" y="576805"/>
                    <a:pt x="1731175" y="579230"/>
                  </a:cubicBezTo>
                  <a:cubicBezTo>
                    <a:pt x="1728750" y="581654"/>
                    <a:pt x="1725462" y="583016"/>
                    <a:pt x="1722033" y="583016"/>
                  </a:cubicBezTo>
                  <a:lnTo>
                    <a:pt x="12928" y="583016"/>
                  </a:lnTo>
                  <a:cubicBezTo>
                    <a:pt x="5788" y="583016"/>
                    <a:pt x="0" y="577228"/>
                    <a:pt x="0" y="570088"/>
                  </a:cubicBezTo>
                  <a:lnTo>
                    <a:pt x="0" y="12928"/>
                  </a:lnTo>
                  <a:cubicBezTo>
                    <a:pt x="0" y="5788"/>
                    <a:pt x="5788" y="0"/>
                    <a:pt x="12928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34961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37420" y="3837871"/>
            <a:ext cx="6587431" cy="2213639"/>
            <a:chOff x="0" y="0"/>
            <a:chExt cx="1734961" cy="5830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34961" cy="583016"/>
            </a:xfrm>
            <a:custGeom>
              <a:avLst/>
              <a:gdLst/>
              <a:ahLst/>
              <a:cxnLst/>
              <a:rect l="l" t="t" r="r" b="b"/>
              <a:pathLst>
                <a:path w="1734961" h="583016">
                  <a:moveTo>
                    <a:pt x="12928" y="0"/>
                  </a:moveTo>
                  <a:lnTo>
                    <a:pt x="1722033" y="0"/>
                  </a:lnTo>
                  <a:cubicBezTo>
                    <a:pt x="1729173" y="0"/>
                    <a:pt x="1734961" y="5788"/>
                    <a:pt x="1734961" y="12928"/>
                  </a:cubicBezTo>
                  <a:lnTo>
                    <a:pt x="1734961" y="570088"/>
                  </a:lnTo>
                  <a:cubicBezTo>
                    <a:pt x="1734961" y="573517"/>
                    <a:pt x="1733599" y="576805"/>
                    <a:pt x="1731175" y="579230"/>
                  </a:cubicBezTo>
                  <a:cubicBezTo>
                    <a:pt x="1728750" y="581654"/>
                    <a:pt x="1725462" y="583016"/>
                    <a:pt x="1722033" y="583016"/>
                  </a:cubicBezTo>
                  <a:lnTo>
                    <a:pt x="12928" y="583016"/>
                  </a:lnTo>
                  <a:cubicBezTo>
                    <a:pt x="5788" y="583016"/>
                    <a:pt x="0" y="577228"/>
                    <a:pt x="0" y="570088"/>
                  </a:cubicBezTo>
                  <a:lnTo>
                    <a:pt x="0" y="12928"/>
                  </a:lnTo>
                  <a:cubicBezTo>
                    <a:pt x="0" y="5788"/>
                    <a:pt x="5788" y="0"/>
                    <a:pt x="12928" y="0"/>
                  </a:cubicBezTo>
                  <a:close/>
                </a:path>
              </a:pathLst>
            </a:custGeom>
            <a:solidFill>
              <a:srgbClr val="000000">
                <a:alpha val="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734961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37420" y="1987337"/>
            <a:ext cx="9885187" cy="71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299" b="1" spc="404">
                <a:solidFill>
                  <a:srgbClr val="535453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and Barriers 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37420" y="2483102"/>
            <a:ext cx="12139332" cy="127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904" b="1" spc="367">
                <a:solidFill>
                  <a:srgbClr val="03180C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Income Awareness and Financial Control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61013" y="4055682"/>
            <a:ext cx="5718619" cy="693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</a:pPr>
            <a:r>
              <a:rPr lang="en-US" sz="193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Untracked or Accident Overspending Income Sources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61013" y="7196516"/>
            <a:ext cx="5718619" cy="35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</a:pPr>
            <a:r>
              <a:rPr lang="en-US" sz="193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 Proof of Consistent Earnings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43903" y="7167101"/>
            <a:ext cx="5718619" cy="35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</a:pPr>
            <a:r>
              <a:rPr lang="en-US" sz="193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Difficulty in Building Financial Discipline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43903" y="4141165"/>
            <a:ext cx="5718619" cy="693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8"/>
              </a:lnSpc>
            </a:pPr>
            <a:r>
              <a:rPr lang="en-US" sz="193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Motivation to Earn More and Forgotten Side Hustles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89917" y="4720852"/>
            <a:ext cx="5882437" cy="109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Many people earn from different sources (e.g., salary, freelance, side hustle) but don’t track how much they really make. without seeing income clearly, users may spend more than they earn.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61013" y="7603708"/>
            <a:ext cx="6011340" cy="108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sz="21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Freelancers and informal workers struggle to show income when applying for loans or budgeting.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43903" y="7594183"/>
            <a:ext cx="5718619" cy="11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1"/>
              </a:lnSpc>
            </a:pPr>
            <a:r>
              <a:rPr lang="en-US" sz="229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Many people struggle with developing consistent money habits due to lack of structure, reminders, or simple tools.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49947" y="4928162"/>
            <a:ext cx="5718619" cy="81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People don’t notice their growth or progress, which can demotivate them from small earnings from gigs or tips often go unrecorded or forgotten.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45527" y="1533527"/>
            <a:ext cx="9693021" cy="2213639"/>
            <a:chOff x="0" y="0"/>
            <a:chExt cx="2552894" cy="583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2894" cy="583016"/>
            </a:xfrm>
            <a:custGeom>
              <a:avLst/>
              <a:gdLst/>
              <a:ahLst/>
              <a:cxnLst/>
              <a:rect l="l" t="t" r="r" b="b"/>
              <a:pathLst>
                <a:path w="2552894" h="583016">
                  <a:moveTo>
                    <a:pt x="8786" y="0"/>
                  </a:moveTo>
                  <a:lnTo>
                    <a:pt x="2544108" y="0"/>
                  </a:lnTo>
                  <a:cubicBezTo>
                    <a:pt x="2546439" y="0"/>
                    <a:pt x="2548673" y="926"/>
                    <a:pt x="2550321" y="2573"/>
                  </a:cubicBezTo>
                  <a:cubicBezTo>
                    <a:pt x="2551969" y="4221"/>
                    <a:pt x="2552894" y="6456"/>
                    <a:pt x="2552894" y="8786"/>
                  </a:cubicBezTo>
                  <a:lnTo>
                    <a:pt x="2552894" y="574230"/>
                  </a:lnTo>
                  <a:cubicBezTo>
                    <a:pt x="2552894" y="579083"/>
                    <a:pt x="2548961" y="583016"/>
                    <a:pt x="2544108" y="583016"/>
                  </a:cubicBezTo>
                  <a:lnTo>
                    <a:pt x="8786" y="583016"/>
                  </a:lnTo>
                  <a:cubicBezTo>
                    <a:pt x="3934" y="583016"/>
                    <a:pt x="0" y="579083"/>
                    <a:pt x="0" y="574230"/>
                  </a:cubicBezTo>
                  <a:lnTo>
                    <a:pt x="0" y="8786"/>
                  </a:lnTo>
                  <a:cubicBezTo>
                    <a:pt x="0" y="3934"/>
                    <a:pt x="3934" y="0"/>
                    <a:pt x="8786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52894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24775" y="3976279"/>
            <a:ext cx="9693021" cy="2213639"/>
            <a:chOff x="0" y="0"/>
            <a:chExt cx="2552894" cy="5830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2894" cy="583016"/>
            </a:xfrm>
            <a:custGeom>
              <a:avLst/>
              <a:gdLst/>
              <a:ahLst/>
              <a:cxnLst/>
              <a:rect l="l" t="t" r="r" b="b"/>
              <a:pathLst>
                <a:path w="2552894" h="583016">
                  <a:moveTo>
                    <a:pt x="8786" y="0"/>
                  </a:moveTo>
                  <a:lnTo>
                    <a:pt x="2544108" y="0"/>
                  </a:lnTo>
                  <a:cubicBezTo>
                    <a:pt x="2546439" y="0"/>
                    <a:pt x="2548673" y="926"/>
                    <a:pt x="2550321" y="2573"/>
                  </a:cubicBezTo>
                  <a:cubicBezTo>
                    <a:pt x="2551969" y="4221"/>
                    <a:pt x="2552894" y="6456"/>
                    <a:pt x="2552894" y="8786"/>
                  </a:cubicBezTo>
                  <a:lnTo>
                    <a:pt x="2552894" y="574230"/>
                  </a:lnTo>
                  <a:cubicBezTo>
                    <a:pt x="2552894" y="579083"/>
                    <a:pt x="2548961" y="583016"/>
                    <a:pt x="2544108" y="583016"/>
                  </a:cubicBezTo>
                  <a:lnTo>
                    <a:pt x="8786" y="583016"/>
                  </a:lnTo>
                  <a:cubicBezTo>
                    <a:pt x="3934" y="583016"/>
                    <a:pt x="0" y="579083"/>
                    <a:pt x="0" y="574230"/>
                  </a:cubicBezTo>
                  <a:lnTo>
                    <a:pt x="0" y="8786"/>
                  </a:lnTo>
                  <a:cubicBezTo>
                    <a:pt x="0" y="3934"/>
                    <a:pt x="3934" y="0"/>
                    <a:pt x="8786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52894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66279" y="1541340"/>
            <a:ext cx="211970" cy="2205827"/>
            <a:chOff x="0" y="0"/>
            <a:chExt cx="55828" cy="5809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66279" y="4024202"/>
            <a:ext cx="211970" cy="2205827"/>
            <a:chOff x="0" y="0"/>
            <a:chExt cx="55828" cy="5809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319472" y="4501986"/>
            <a:ext cx="915182" cy="913379"/>
          </a:xfrm>
          <a:custGeom>
            <a:avLst/>
            <a:gdLst/>
            <a:ahLst/>
            <a:cxnLst/>
            <a:rect l="l" t="t" r="r" b="b"/>
            <a:pathLst>
              <a:path w="915182" h="913379">
                <a:moveTo>
                  <a:pt x="0" y="0"/>
                </a:moveTo>
                <a:lnTo>
                  <a:pt x="915183" y="0"/>
                </a:lnTo>
                <a:lnTo>
                  <a:pt x="915183" y="913378"/>
                </a:lnTo>
                <a:lnTo>
                  <a:pt x="0" y="913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286493" y="2141807"/>
            <a:ext cx="981141" cy="1004893"/>
          </a:xfrm>
          <a:custGeom>
            <a:avLst/>
            <a:gdLst/>
            <a:ahLst/>
            <a:cxnLst/>
            <a:rect l="l" t="t" r="r" b="b"/>
            <a:pathLst>
              <a:path w="981141" h="1004893">
                <a:moveTo>
                  <a:pt x="0" y="0"/>
                </a:moveTo>
                <a:lnTo>
                  <a:pt x="981141" y="0"/>
                </a:lnTo>
                <a:lnTo>
                  <a:pt x="981141" y="1004893"/>
                </a:lnTo>
                <a:lnTo>
                  <a:pt x="0" y="1004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7718" y="1391646"/>
            <a:ext cx="5794887" cy="5794887"/>
          </a:xfrm>
          <a:custGeom>
            <a:avLst/>
            <a:gdLst/>
            <a:ahLst/>
            <a:cxnLst/>
            <a:rect l="l" t="t" r="r" b="b"/>
            <a:pathLst>
              <a:path w="5794887" h="5794887">
                <a:moveTo>
                  <a:pt x="0" y="0"/>
                </a:moveTo>
                <a:lnTo>
                  <a:pt x="5794887" y="0"/>
                </a:lnTo>
                <a:lnTo>
                  <a:pt x="5794887" y="5794887"/>
                </a:lnTo>
                <a:lnTo>
                  <a:pt x="0" y="57948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566279" y="6533398"/>
            <a:ext cx="9693021" cy="2213639"/>
            <a:chOff x="0" y="0"/>
            <a:chExt cx="2552894" cy="5830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52894" cy="583016"/>
            </a:xfrm>
            <a:custGeom>
              <a:avLst/>
              <a:gdLst/>
              <a:ahLst/>
              <a:cxnLst/>
              <a:rect l="l" t="t" r="r" b="b"/>
              <a:pathLst>
                <a:path w="2552894" h="583016">
                  <a:moveTo>
                    <a:pt x="8786" y="0"/>
                  </a:moveTo>
                  <a:lnTo>
                    <a:pt x="2544108" y="0"/>
                  </a:lnTo>
                  <a:cubicBezTo>
                    <a:pt x="2546439" y="0"/>
                    <a:pt x="2548673" y="926"/>
                    <a:pt x="2550321" y="2573"/>
                  </a:cubicBezTo>
                  <a:cubicBezTo>
                    <a:pt x="2551969" y="4221"/>
                    <a:pt x="2552894" y="6456"/>
                    <a:pt x="2552894" y="8786"/>
                  </a:cubicBezTo>
                  <a:lnTo>
                    <a:pt x="2552894" y="574230"/>
                  </a:lnTo>
                  <a:cubicBezTo>
                    <a:pt x="2552894" y="579083"/>
                    <a:pt x="2548961" y="583016"/>
                    <a:pt x="2544108" y="583016"/>
                  </a:cubicBezTo>
                  <a:lnTo>
                    <a:pt x="8786" y="583016"/>
                  </a:lnTo>
                  <a:cubicBezTo>
                    <a:pt x="3934" y="583016"/>
                    <a:pt x="0" y="579083"/>
                    <a:pt x="0" y="574230"/>
                  </a:cubicBezTo>
                  <a:lnTo>
                    <a:pt x="0" y="8786"/>
                  </a:lnTo>
                  <a:cubicBezTo>
                    <a:pt x="0" y="3934"/>
                    <a:pt x="3934" y="0"/>
                    <a:pt x="8786" y="0"/>
                  </a:cubicBezTo>
                  <a:close/>
                </a:path>
              </a:pathLst>
            </a:custGeom>
            <a:solidFill>
              <a:srgbClr val="EBE1DB">
                <a:alpha val="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552894" cy="63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87031" y="6541211"/>
            <a:ext cx="211970" cy="2205827"/>
            <a:chOff x="0" y="0"/>
            <a:chExt cx="55828" cy="5809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5828" cy="580958"/>
            </a:xfrm>
            <a:custGeom>
              <a:avLst/>
              <a:gdLst/>
              <a:ahLst/>
              <a:cxnLst/>
              <a:rect l="l" t="t" r="r" b="b"/>
              <a:pathLst>
                <a:path w="55828" h="580958">
                  <a:moveTo>
                    <a:pt x="0" y="0"/>
                  </a:moveTo>
                  <a:lnTo>
                    <a:pt x="55828" y="0"/>
                  </a:lnTo>
                  <a:lnTo>
                    <a:pt x="55828" y="580958"/>
                  </a:lnTo>
                  <a:lnTo>
                    <a:pt x="0" y="580958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5828" cy="628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3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8319472" y="7186533"/>
            <a:ext cx="915182" cy="915182"/>
          </a:xfrm>
          <a:custGeom>
            <a:avLst/>
            <a:gdLst/>
            <a:ahLst/>
            <a:cxnLst/>
            <a:rect l="l" t="t" r="r" b="b"/>
            <a:pathLst>
              <a:path w="915182" h="915182">
                <a:moveTo>
                  <a:pt x="0" y="0"/>
                </a:moveTo>
                <a:lnTo>
                  <a:pt x="915183" y="0"/>
                </a:lnTo>
                <a:lnTo>
                  <a:pt x="915183" y="915182"/>
                </a:lnTo>
                <a:lnTo>
                  <a:pt x="0" y="915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764520" y="2202095"/>
            <a:ext cx="6430415" cy="109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Kita Ko is a lightweight, user-friendly income tracker app that empowers users to take full control of their finances. It solves the root problem of income unawareness and poor financial habits by offering a central platform to: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32831" y="4383028"/>
            <a:ext cx="7152750" cy="192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 all income sources — from salaries to side hustles</a:t>
            </a:r>
          </a:p>
          <a:p>
            <a:pPr marL="345441" lvl="1" indent="-172721" algn="l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Display real-time total earnings for smarter decision-making</a:t>
            </a:r>
          </a:p>
          <a:p>
            <a:pPr marL="345441" lvl="1" indent="-172721" algn="l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Track income history to visualize financial growth</a:t>
            </a:r>
          </a:p>
          <a:p>
            <a:pPr marL="345441" lvl="1" indent="-172721" algn="l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Build discipline through consistent logging and review</a:t>
            </a:r>
          </a:p>
          <a:p>
            <a:pPr marL="345441" lvl="1" indent="-172721" algn="l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Capture even small, mobile earnings instantly</a:t>
            </a:r>
          </a:p>
          <a:p>
            <a:pPr marL="345441" lvl="1" indent="-172721" algn="l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 as a digital income proof for budgeting and credibility</a:t>
            </a: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785272" y="1781148"/>
            <a:ext cx="4714399" cy="34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7"/>
              </a:lnSpc>
            </a:pPr>
            <a:r>
              <a:rPr lang="en-US" sz="2100" b="1" spc="19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Kita Ko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85272" y="4064588"/>
            <a:ext cx="6847867" cy="34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7"/>
              </a:lnSpc>
            </a:pPr>
            <a:r>
              <a:rPr lang="en-US" sz="2100" b="1" spc="19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Promote Collaboration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277755"/>
            <a:ext cx="5389245" cy="69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146" b="1" spc="3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Kita Ko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7906594"/>
            <a:ext cx="5952923" cy="1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146" b="1" spc="389">
                <a:solidFill>
                  <a:srgbClr val="A8AAA6"/>
                </a:solidFill>
                <a:latin typeface="Poppins Bold"/>
                <a:ea typeface="Poppins Bold"/>
                <a:cs typeface="Poppins Bold"/>
                <a:sym typeface="Poppins Bold"/>
              </a:rPr>
              <a:t>A Personal Income Awareness App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32831" y="7107965"/>
            <a:ext cx="7152750" cy="1645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l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Become more aware of how much they earn</a:t>
            </a:r>
          </a:p>
          <a:p>
            <a:pPr marL="345441" lvl="1" indent="-172721" algn="l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Spend more wisely based on actual income</a:t>
            </a:r>
          </a:p>
          <a:p>
            <a:pPr marL="345441" lvl="1" indent="-172721" algn="l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Stay motivated by seeing progress over time</a:t>
            </a:r>
          </a:p>
          <a:p>
            <a:pPr marL="345441" lvl="1" indent="-172721" algn="l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 better money habits and self-discipline</a:t>
            </a:r>
          </a:p>
          <a:p>
            <a:pPr marL="345441" lvl="1" indent="-172721" algn="l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Record and present their earnings — anytime, anywhere</a:t>
            </a: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806024" y="6684750"/>
            <a:ext cx="6847867" cy="34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7"/>
              </a:lnSpc>
            </a:pPr>
            <a:r>
              <a:rPr lang="en-US" sz="2100" b="1" spc="19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Your App Will Help Users: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917</Words>
  <Application>Microsoft Office PowerPoint</Application>
  <PresentationFormat>Custom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Montserrat</vt:lpstr>
      <vt:lpstr>Questrial</vt:lpstr>
      <vt:lpstr>Montserrat Bold</vt:lpstr>
      <vt:lpstr>Arial</vt:lpstr>
      <vt:lpstr>Poppins Bold</vt:lpstr>
      <vt:lpstr>Calibri</vt:lpstr>
      <vt:lpstr>Clear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M3 Works KITA KO</dc:title>
  <cp:lastModifiedBy>Daryll Masapa</cp:lastModifiedBy>
  <cp:revision>2</cp:revision>
  <dcterms:created xsi:type="dcterms:W3CDTF">2006-08-16T00:00:00Z</dcterms:created>
  <dcterms:modified xsi:type="dcterms:W3CDTF">2025-05-24T12:48:28Z</dcterms:modified>
  <dc:identifier>DAGoLdHeGcI</dc:identifier>
</cp:coreProperties>
</file>